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dc64d516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dc64d516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dc64d516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dc64d516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dc64d5164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dc64d516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dc64d516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dc64d516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dc64d5164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dc64d516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dc64d516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edc64d516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dc64d516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dc64d516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dc64d516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dc64d516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dc64d516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dc64d5164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dc64d516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dc64d516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dc64d516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dc64d516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dc64d516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dc64d516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9b44ac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9b44ac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dc64d516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dc64d516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edc64d516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edc64d516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dc64d516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dc64d516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dc64d516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dc64d516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dc64d516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dc64d516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dc64d516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dc64d516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dc64d516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dc64d516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twh.boch.gov.tw/world/index.aspx" TargetMode="External"/><Relationship Id="rId4" Type="http://schemas.openxmlformats.org/officeDocument/2006/relationships/image" Target="../media/image19.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zh.wikipedia.org/wiki/%E4%B8%96%E7%95%8C%E9%81%BA%E7%94%A2%E5%A7%94%E5%93%A1%E6%9C%83"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期中專題</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製作人:陳瑜柔</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8" name="Shape 158"/>
        <p:cNvGrpSpPr/>
        <p:nvPr/>
      </p:nvGrpSpPr>
      <p:grpSpPr>
        <a:xfrm>
          <a:off x="0" y="0"/>
          <a:ext cx="0" cy="0"/>
          <a:chOff x="0" y="0"/>
          <a:chExt cx="0" cy="0"/>
        </a:xfrm>
      </p:grpSpPr>
      <p:sp>
        <p:nvSpPr>
          <p:cNvPr id="159" name="Google Shape;15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r>
              <a:rPr lang="zh-TW"/>
              <a:t>查詢</a:t>
            </a:r>
            <a:r>
              <a:rPr lang="zh-TW"/>
              <a:t>)</a:t>
            </a:r>
            <a:endParaRPr/>
          </a:p>
        </p:txBody>
      </p:sp>
      <p:sp>
        <p:nvSpPr>
          <p:cNvPr id="160" name="Google Shape;160;p22"/>
          <p:cNvSpPr txBox="1"/>
          <p:nvPr>
            <p:ph idx="1" type="body"/>
          </p:nvPr>
        </p:nvSpPr>
        <p:spPr>
          <a:xfrm>
            <a:off x="729450" y="2078875"/>
            <a:ext cx="3105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根據使用者提供的資訊進行查詢</a:t>
            </a:r>
            <a:endParaRPr/>
          </a:p>
        </p:txBody>
      </p:sp>
      <p:pic>
        <p:nvPicPr>
          <p:cNvPr id="161" name="Google Shape;161;p22"/>
          <p:cNvPicPr preferRelativeResize="0"/>
          <p:nvPr/>
        </p:nvPicPr>
        <p:blipFill>
          <a:blip r:embed="rId3">
            <a:alphaModFix/>
          </a:blip>
          <a:stretch>
            <a:fillRect/>
          </a:stretch>
        </p:blipFill>
        <p:spPr>
          <a:xfrm>
            <a:off x="4493175" y="0"/>
            <a:ext cx="46508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5" name="Shape 165"/>
        <p:cNvGrpSpPr/>
        <p:nvPr/>
      </p:nvGrpSpPr>
      <p:grpSpPr>
        <a:xfrm>
          <a:off x="0" y="0"/>
          <a:ext cx="0" cy="0"/>
          <a:chOff x="0" y="0"/>
          <a:chExt cx="0" cy="0"/>
        </a:xfrm>
      </p:grpSpPr>
      <p:sp>
        <p:nvSpPr>
          <p:cNvPr id="166" name="Google Shape;16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r>
              <a:rPr lang="zh-TW"/>
              <a:t>更新</a:t>
            </a:r>
            <a:r>
              <a:rPr lang="zh-TW"/>
              <a:t>)</a:t>
            </a:r>
            <a:endParaRPr/>
          </a:p>
        </p:txBody>
      </p:sp>
      <p:sp>
        <p:nvSpPr>
          <p:cNvPr id="167" name="Google Shape;167;p23"/>
          <p:cNvSpPr txBox="1"/>
          <p:nvPr>
            <p:ph idx="1" type="body"/>
          </p:nvPr>
        </p:nvSpPr>
        <p:spPr>
          <a:xfrm>
            <a:off x="729450" y="2078875"/>
            <a:ext cx="3105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透過名稱(唯一值)來更新國家</a:t>
            </a:r>
            <a:endParaRPr/>
          </a:p>
        </p:txBody>
      </p:sp>
      <p:pic>
        <p:nvPicPr>
          <p:cNvPr id="168" name="Google Shape;168;p23"/>
          <p:cNvPicPr preferRelativeResize="0"/>
          <p:nvPr/>
        </p:nvPicPr>
        <p:blipFill>
          <a:blip r:embed="rId3">
            <a:alphaModFix/>
          </a:blip>
          <a:stretch>
            <a:fillRect/>
          </a:stretch>
        </p:blipFill>
        <p:spPr>
          <a:xfrm>
            <a:off x="4500550" y="0"/>
            <a:ext cx="4643449" cy="5143500"/>
          </a:xfrm>
          <a:prstGeom prst="rect">
            <a:avLst/>
          </a:prstGeom>
          <a:noFill/>
          <a:ln>
            <a:noFill/>
          </a:ln>
        </p:spPr>
      </p:pic>
      <p:pic>
        <p:nvPicPr>
          <p:cNvPr id="169" name="Google Shape;169;p23"/>
          <p:cNvPicPr preferRelativeResize="0"/>
          <p:nvPr/>
        </p:nvPicPr>
        <p:blipFill>
          <a:blip r:embed="rId4">
            <a:alphaModFix/>
          </a:blip>
          <a:stretch>
            <a:fillRect/>
          </a:stretch>
        </p:blipFill>
        <p:spPr>
          <a:xfrm>
            <a:off x="5725325" y="2790650"/>
            <a:ext cx="2193905" cy="1013850"/>
          </a:xfrm>
          <a:prstGeom prst="rect">
            <a:avLst/>
          </a:prstGeom>
          <a:noFill/>
          <a:ln>
            <a:noFill/>
          </a:ln>
        </p:spPr>
      </p:pic>
      <p:pic>
        <p:nvPicPr>
          <p:cNvPr id="170" name="Google Shape;170;p23"/>
          <p:cNvPicPr preferRelativeResize="0"/>
          <p:nvPr/>
        </p:nvPicPr>
        <p:blipFill>
          <a:blip r:embed="rId5">
            <a:alphaModFix/>
          </a:blip>
          <a:stretch>
            <a:fillRect/>
          </a:stretch>
        </p:blipFill>
        <p:spPr>
          <a:xfrm>
            <a:off x="4515338" y="1396650"/>
            <a:ext cx="4613875" cy="457200"/>
          </a:xfrm>
          <a:prstGeom prst="rect">
            <a:avLst/>
          </a:prstGeom>
          <a:noFill/>
          <a:ln>
            <a:noFill/>
          </a:ln>
        </p:spPr>
      </p:pic>
      <p:cxnSp>
        <p:nvCxnSpPr>
          <p:cNvPr id="171" name="Google Shape;171;p23"/>
          <p:cNvCxnSpPr/>
          <p:nvPr/>
        </p:nvCxnSpPr>
        <p:spPr>
          <a:xfrm>
            <a:off x="5719925" y="1182425"/>
            <a:ext cx="0" cy="192000"/>
          </a:xfrm>
          <a:prstGeom prst="straightConnector1">
            <a:avLst/>
          </a:prstGeom>
          <a:noFill/>
          <a:ln cap="flat" cmpd="sng" w="9525">
            <a:solidFill>
              <a:srgbClr val="FF0000"/>
            </a:solidFill>
            <a:prstDash val="solid"/>
            <a:round/>
            <a:headEnd len="med" w="med" type="none"/>
            <a:tailEnd len="med" w="med" type="triangle"/>
          </a:ln>
        </p:spPr>
      </p:cxnSp>
      <p:sp>
        <p:nvSpPr>
          <p:cNvPr id="172" name="Google Shape;172;p23"/>
          <p:cNvSpPr txBox="1"/>
          <p:nvPr/>
        </p:nvSpPr>
        <p:spPr>
          <a:xfrm>
            <a:off x="5461250" y="864675"/>
            <a:ext cx="75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rgbClr val="FF0000"/>
                </a:solidFill>
                <a:latin typeface="Lato"/>
                <a:ea typeface="Lato"/>
                <a:cs typeface="Lato"/>
                <a:sym typeface="Lato"/>
              </a:rPr>
              <a:t>After</a:t>
            </a:r>
            <a:endParaRPr sz="1300">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r>
              <a:rPr lang="zh-TW"/>
              <a:t>匯出</a:t>
            </a:r>
            <a:r>
              <a:rPr lang="zh-TW"/>
              <a:t>)</a:t>
            </a:r>
            <a:endParaRPr/>
          </a:p>
        </p:txBody>
      </p:sp>
      <p:sp>
        <p:nvSpPr>
          <p:cNvPr id="178" name="Google Shape;178;p24"/>
          <p:cNvSpPr txBox="1"/>
          <p:nvPr>
            <p:ph idx="1" type="body"/>
          </p:nvPr>
        </p:nvSpPr>
        <p:spPr>
          <a:xfrm>
            <a:off x="729450" y="2078875"/>
            <a:ext cx="3105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將現在的表格匯出成csv</a:t>
            </a:r>
            <a:endParaRPr/>
          </a:p>
        </p:txBody>
      </p:sp>
      <p:pic>
        <p:nvPicPr>
          <p:cNvPr id="179" name="Google Shape;179;p24"/>
          <p:cNvPicPr preferRelativeResize="0"/>
          <p:nvPr/>
        </p:nvPicPr>
        <p:blipFill>
          <a:blip r:embed="rId3">
            <a:alphaModFix/>
          </a:blip>
          <a:stretch>
            <a:fillRect/>
          </a:stretch>
        </p:blipFill>
        <p:spPr>
          <a:xfrm>
            <a:off x="4500550" y="0"/>
            <a:ext cx="4643449" cy="5143500"/>
          </a:xfrm>
          <a:prstGeom prst="rect">
            <a:avLst/>
          </a:prstGeom>
          <a:noFill/>
          <a:ln>
            <a:noFill/>
          </a:ln>
        </p:spPr>
      </p:pic>
      <p:pic>
        <p:nvPicPr>
          <p:cNvPr id="180" name="Google Shape;180;p24"/>
          <p:cNvPicPr preferRelativeResize="0"/>
          <p:nvPr/>
        </p:nvPicPr>
        <p:blipFill>
          <a:blip r:embed="rId4">
            <a:alphaModFix/>
          </a:blip>
          <a:stretch>
            <a:fillRect/>
          </a:stretch>
        </p:blipFill>
        <p:spPr>
          <a:xfrm>
            <a:off x="5072600" y="1027225"/>
            <a:ext cx="3764450" cy="2684600"/>
          </a:xfrm>
          <a:prstGeom prst="rect">
            <a:avLst/>
          </a:prstGeom>
          <a:noFill/>
          <a:ln>
            <a:noFill/>
          </a:ln>
        </p:spPr>
      </p:pic>
      <p:pic>
        <p:nvPicPr>
          <p:cNvPr id="181" name="Google Shape;181;p24"/>
          <p:cNvPicPr preferRelativeResize="0"/>
          <p:nvPr/>
        </p:nvPicPr>
        <p:blipFill>
          <a:blip r:embed="rId5">
            <a:alphaModFix/>
          </a:blip>
          <a:stretch>
            <a:fillRect/>
          </a:stretch>
        </p:blipFill>
        <p:spPr>
          <a:xfrm>
            <a:off x="5550388" y="1756550"/>
            <a:ext cx="2808863" cy="1013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 name="Shape 185"/>
        <p:cNvGrpSpPr/>
        <p:nvPr/>
      </p:nvGrpSpPr>
      <p:grpSpPr>
        <a:xfrm>
          <a:off x="0" y="0"/>
          <a:ext cx="0" cy="0"/>
          <a:chOff x="0" y="0"/>
          <a:chExt cx="0" cy="0"/>
        </a:xfrm>
      </p:grpSpPr>
      <p:sp>
        <p:nvSpPr>
          <p:cNvPr id="186" name="Google Shape;186;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187" name="Google Shape;187;p25"/>
          <p:cNvPicPr preferRelativeResize="0"/>
          <p:nvPr/>
        </p:nvPicPr>
        <p:blipFill>
          <a:blip r:embed="rId3">
            <a:alphaModFix/>
          </a:blip>
          <a:stretch>
            <a:fillRect/>
          </a:stretch>
        </p:blipFill>
        <p:spPr>
          <a:xfrm>
            <a:off x="729450" y="1853850"/>
            <a:ext cx="3771099" cy="2277201"/>
          </a:xfrm>
          <a:prstGeom prst="rect">
            <a:avLst/>
          </a:prstGeom>
          <a:noFill/>
          <a:ln>
            <a:noFill/>
          </a:ln>
        </p:spPr>
      </p:pic>
      <p:pic>
        <p:nvPicPr>
          <p:cNvPr id="188" name="Google Shape;188;p25"/>
          <p:cNvPicPr preferRelativeResize="0"/>
          <p:nvPr/>
        </p:nvPicPr>
        <p:blipFill>
          <a:blip r:embed="rId4">
            <a:alphaModFix/>
          </a:blip>
          <a:stretch>
            <a:fillRect/>
          </a:stretch>
        </p:blipFill>
        <p:spPr>
          <a:xfrm>
            <a:off x="5032650" y="0"/>
            <a:ext cx="4111351" cy="5143499"/>
          </a:xfrm>
          <a:prstGeom prst="rect">
            <a:avLst/>
          </a:prstGeom>
          <a:noFill/>
          <a:ln>
            <a:noFill/>
          </a:ln>
        </p:spPr>
      </p:pic>
      <p:sp>
        <p:nvSpPr>
          <p:cNvPr id="189" name="Google Shape;189;p25"/>
          <p:cNvSpPr txBox="1"/>
          <p:nvPr/>
        </p:nvSpPr>
        <p:spPr>
          <a:xfrm>
            <a:off x="729450" y="4189025"/>
            <a:ext cx="37710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JDBCUtil: 用來連線資料庫，關閉連線與資料流。</a:t>
            </a:r>
            <a:br>
              <a:rPr lang="zh-TW" sz="1300">
                <a:solidFill>
                  <a:schemeClr val="accent1"/>
                </a:solidFill>
                <a:latin typeface="Lato"/>
                <a:ea typeface="Lato"/>
                <a:cs typeface="Lato"/>
                <a:sym typeface="Lato"/>
              </a:rPr>
            </a:br>
            <a:endParaRPr/>
          </a:p>
        </p:txBody>
      </p:sp>
      <p:sp>
        <p:nvSpPr>
          <p:cNvPr id="190" name="Google Shape;190;p25"/>
          <p:cNvSpPr/>
          <p:nvPr/>
        </p:nvSpPr>
        <p:spPr>
          <a:xfrm>
            <a:off x="5816000" y="3968475"/>
            <a:ext cx="1197300" cy="16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 name="Shape 194"/>
        <p:cNvGrpSpPr/>
        <p:nvPr/>
      </p:nvGrpSpPr>
      <p:grpSpPr>
        <a:xfrm>
          <a:off x="0" y="0"/>
          <a:ext cx="0" cy="0"/>
          <a:chOff x="0" y="0"/>
          <a:chExt cx="0" cy="0"/>
        </a:xfrm>
      </p:grpSpPr>
      <p:sp>
        <p:nvSpPr>
          <p:cNvPr id="195" name="Google Shape;195;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196" name="Google Shape;196;p26"/>
          <p:cNvPicPr preferRelativeResize="0"/>
          <p:nvPr/>
        </p:nvPicPr>
        <p:blipFill>
          <a:blip r:embed="rId3">
            <a:alphaModFix/>
          </a:blip>
          <a:stretch>
            <a:fillRect/>
          </a:stretch>
        </p:blipFill>
        <p:spPr>
          <a:xfrm>
            <a:off x="729450" y="1853850"/>
            <a:ext cx="3697575" cy="2533150"/>
          </a:xfrm>
          <a:prstGeom prst="rect">
            <a:avLst/>
          </a:prstGeom>
          <a:noFill/>
          <a:ln>
            <a:noFill/>
          </a:ln>
        </p:spPr>
      </p:pic>
      <p:pic>
        <p:nvPicPr>
          <p:cNvPr id="197" name="Google Shape;197;p26"/>
          <p:cNvPicPr preferRelativeResize="0"/>
          <p:nvPr/>
        </p:nvPicPr>
        <p:blipFill>
          <a:blip r:embed="rId4">
            <a:alphaModFix/>
          </a:blip>
          <a:stretch>
            <a:fillRect/>
          </a:stretch>
        </p:blipFill>
        <p:spPr>
          <a:xfrm>
            <a:off x="5040050" y="0"/>
            <a:ext cx="4103949" cy="5143500"/>
          </a:xfrm>
          <a:prstGeom prst="rect">
            <a:avLst/>
          </a:prstGeom>
          <a:noFill/>
          <a:ln>
            <a:noFill/>
          </a:ln>
        </p:spPr>
      </p:pic>
      <p:sp>
        <p:nvSpPr>
          <p:cNvPr id="198" name="Google Shape;198;p26"/>
          <p:cNvSpPr txBox="1"/>
          <p:nvPr/>
        </p:nvSpPr>
        <p:spPr>
          <a:xfrm>
            <a:off x="801000" y="4387000"/>
            <a:ext cx="37710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Data: 讀取CSV檔。</a:t>
            </a:r>
            <a:br>
              <a:rPr lang="zh-TW" sz="1300">
                <a:solidFill>
                  <a:schemeClr val="accent1"/>
                </a:solidFill>
                <a:latin typeface="Lato"/>
                <a:ea typeface="Lato"/>
                <a:cs typeface="Lato"/>
                <a:sym typeface="Lato"/>
              </a:rPr>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2" name="Shape 202"/>
        <p:cNvGrpSpPr/>
        <p:nvPr/>
      </p:nvGrpSpPr>
      <p:grpSpPr>
        <a:xfrm>
          <a:off x="0" y="0"/>
          <a:ext cx="0" cy="0"/>
          <a:chOff x="0" y="0"/>
          <a:chExt cx="0" cy="0"/>
        </a:xfrm>
      </p:grpSpPr>
      <p:sp>
        <p:nvSpPr>
          <p:cNvPr id="203" name="Google Shape;203;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204" name="Google Shape;204;p27"/>
          <p:cNvPicPr preferRelativeResize="0"/>
          <p:nvPr/>
        </p:nvPicPr>
        <p:blipFill>
          <a:blip r:embed="rId3">
            <a:alphaModFix/>
          </a:blip>
          <a:stretch>
            <a:fillRect/>
          </a:stretch>
        </p:blipFill>
        <p:spPr>
          <a:xfrm>
            <a:off x="729449" y="1853850"/>
            <a:ext cx="3883324" cy="2660400"/>
          </a:xfrm>
          <a:prstGeom prst="rect">
            <a:avLst/>
          </a:prstGeom>
          <a:noFill/>
          <a:ln>
            <a:noFill/>
          </a:ln>
        </p:spPr>
      </p:pic>
      <p:pic>
        <p:nvPicPr>
          <p:cNvPr id="205" name="Google Shape;205;p27"/>
          <p:cNvPicPr preferRelativeResize="0"/>
          <p:nvPr/>
        </p:nvPicPr>
        <p:blipFill>
          <a:blip r:embed="rId4">
            <a:alphaModFix/>
          </a:blip>
          <a:stretch>
            <a:fillRect/>
          </a:stretch>
        </p:blipFill>
        <p:spPr>
          <a:xfrm>
            <a:off x="5032650" y="0"/>
            <a:ext cx="4111349" cy="5143499"/>
          </a:xfrm>
          <a:prstGeom prst="rect">
            <a:avLst/>
          </a:prstGeom>
          <a:noFill/>
          <a:ln>
            <a:noFill/>
          </a:ln>
        </p:spPr>
      </p:pic>
      <p:sp>
        <p:nvSpPr>
          <p:cNvPr id="206" name="Google Shape;206;p27"/>
          <p:cNvSpPr txBox="1"/>
          <p:nvPr/>
        </p:nvSpPr>
        <p:spPr>
          <a:xfrm>
            <a:off x="801000" y="4387000"/>
            <a:ext cx="3771000" cy="6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DataBase: 在資料庫內建立資料表 與新增資料。</a:t>
            </a:r>
            <a:br>
              <a:rPr lang="zh-TW" sz="1300">
                <a:solidFill>
                  <a:schemeClr val="accent1"/>
                </a:solidFill>
                <a:latin typeface="Lato"/>
                <a:ea typeface="Lato"/>
                <a:cs typeface="Lato"/>
                <a:sym typeface="Lato"/>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 name="Shape 210"/>
        <p:cNvGrpSpPr/>
        <p:nvPr/>
      </p:nvGrpSpPr>
      <p:grpSpPr>
        <a:xfrm>
          <a:off x="0" y="0"/>
          <a:ext cx="0" cy="0"/>
          <a:chOff x="0" y="0"/>
          <a:chExt cx="0" cy="0"/>
        </a:xfrm>
      </p:grpSpPr>
      <p:sp>
        <p:nvSpPr>
          <p:cNvPr id="211" name="Google Shape;211;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212" name="Google Shape;212;p28"/>
          <p:cNvPicPr preferRelativeResize="0"/>
          <p:nvPr/>
        </p:nvPicPr>
        <p:blipFill>
          <a:blip r:embed="rId3">
            <a:alphaModFix/>
          </a:blip>
          <a:stretch>
            <a:fillRect/>
          </a:stretch>
        </p:blipFill>
        <p:spPr>
          <a:xfrm>
            <a:off x="729450" y="1853850"/>
            <a:ext cx="3477882" cy="2984849"/>
          </a:xfrm>
          <a:prstGeom prst="rect">
            <a:avLst/>
          </a:prstGeom>
          <a:noFill/>
          <a:ln>
            <a:noFill/>
          </a:ln>
        </p:spPr>
      </p:pic>
      <p:pic>
        <p:nvPicPr>
          <p:cNvPr id="213" name="Google Shape;213;p28"/>
          <p:cNvPicPr preferRelativeResize="0"/>
          <p:nvPr/>
        </p:nvPicPr>
        <p:blipFill>
          <a:blip r:embed="rId4">
            <a:alphaModFix/>
          </a:blip>
          <a:stretch>
            <a:fillRect/>
          </a:stretch>
        </p:blipFill>
        <p:spPr>
          <a:xfrm>
            <a:off x="5040050" y="0"/>
            <a:ext cx="4103950" cy="5143499"/>
          </a:xfrm>
          <a:prstGeom prst="rect">
            <a:avLst/>
          </a:prstGeom>
          <a:noFill/>
          <a:ln>
            <a:noFill/>
          </a:ln>
        </p:spPr>
      </p:pic>
      <p:sp>
        <p:nvSpPr>
          <p:cNvPr id="214" name="Google Shape;214;p28"/>
          <p:cNvSpPr txBox="1"/>
          <p:nvPr/>
        </p:nvSpPr>
        <p:spPr>
          <a:xfrm>
            <a:off x="848425" y="4680900"/>
            <a:ext cx="3618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ServerTableDao: 在資料庫內增刪改查的介面。</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sp>
        <p:nvSpPr>
          <p:cNvPr id="220" name="Google Shape;220;p29"/>
          <p:cNvSpPr txBox="1"/>
          <p:nvPr/>
        </p:nvSpPr>
        <p:spPr>
          <a:xfrm>
            <a:off x="834000" y="4758600"/>
            <a:ext cx="335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CRUD: ServerTableDao介面方法實作。</a:t>
            </a:r>
            <a:endParaRPr/>
          </a:p>
        </p:txBody>
      </p:sp>
      <p:pic>
        <p:nvPicPr>
          <p:cNvPr id="221" name="Google Shape;221;p29"/>
          <p:cNvPicPr preferRelativeResize="0"/>
          <p:nvPr/>
        </p:nvPicPr>
        <p:blipFill>
          <a:blip r:embed="rId3">
            <a:alphaModFix/>
          </a:blip>
          <a:stretch>
            <a:fillRect/>
          </a:stretch>
        </p:blipFill>
        <p:spPr>
          <a:xfrm>
            <a:off x="729450" y="1853850"/>
            <a:ext cx="2761261" cy="2599950"/>
          </a:xfrm>
          <a:prstGeom prst="rect">
            <a:avLst/>
          </a:prstGeom>
          <a:noFill/>
          <a:ln>
            <a:noFill/>
          </a:ln>
        </p:spPr>
      </p:pic>
      <p:pic>
        <p:nvPicPr>
          <p:cNvPr id="222" name="Google Shape;222;p29"/>
          <p:cNvPicPr preferRelativeResize="0"/>
          <p:nvPr/>
        </p:nvPicPr>
        <p:blipFill>
          <a:blip r:embed="rId4">
            <a:alphaModFix/>
          </a:blip>
          <a:stretch>
            <a:fillRect/>
          </a:stretch>
        </p:blipFill>
        <p:spPr>
          <a:xfrm>
            <a:off x="5032650" y="0"/>
            <a:ext cx="411135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6" name="Shape 226"/>
        <p:cNvGrpSpPr/>
        <p:nvPr/>
      </p:nvGrpSpPr>
      <p:grpSpPr>
        <a:xfrm>
          <a:off x="0" y="0"/>
          <a:ext cx="0" cy="0"/>
          <a:chOff x="0" y="0"/>
          <a:chExt cx="0" cy="0"/>
        </a:xfrm>
      </p:grpSpPr>
      <p:sp>
        <p:nvSpPr>
          <p:cNvPr id="227" name="Google Shape;227;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228" name="Google Shape;228;p30"/>
          <p:cNvPicPr preferRelativeResize="0"/>
          <p:nvPr/>
        </p:nvPicPr>
        <p:blipFill>
          <a:blip r:embed="rId3">
            <a:alphaModFix/>
          </a:blip>
          <a:stretch>
            <a:fillRect/>
          </a:stretch>
        </p:blipFill>
        <p:spPr>
          <a:xfrm>
            <a:off x="729450" y="1853850"/>
            <a:ext cx="3231625" cy="2298325"/>
          </a:xfrm>
          <a:prstGeom prst="rect">
            <a:avLst/>
          </a:prstGeom>
          <a:noFill/>
          <a:ln>
            <a:noFill/>
          </a:ln>
        </p:spPr>
      </p:pic>
      <p:pic>
        <p:nvPicPr>
          <p:cNvPr id="229" name="Google Shape;229;p30"/>
          <p:cNvPicPr preferRelativeResize="0"/>
          <p:nvPr/>
        </p:nvPicPr>
        <p:blipFill>
          <a:blip r:embed="rId4">
            <a:alphaModFix/>
          </a:blip>
          <a:stretch>
            <a:fillRect/>
          </a:stretch>
        </p:blipFill>
        <p:spPr>
          <a:xfrm>
            <a:off x="5047425" y="0"/>
            <a:ext cx="4096575" cy="5143499"/>
          </a:xfrm>
          <a:prstGeom prst="rect">
            <a:avLst/>
          </a:prstGeom>
          <a:noFill/>
          <a:ln>
            <a:noFill/>
          </a:ln>
        </p:spPr>
      </p:pic>
      <p:sp>
        <p:nvSpPr>
          <p:cNvPr id="230" name="Google Shape;230;p30"/>
          <p:cNvSpPr txBox="1"/>
          <p:nvPr/>
        </p:nvSpPr>
        <p:spPr>
          <a:xfrm>
            <a:off x="845263" y="39451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IO: 將資料匯出成CSV檔。</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4" name="Shape 234"/>
        <p:cNvGrpSpPr/>
        <p:nvPr/>
      </p:nvGrpSpPr>
      <p:grpSpPr>
        <a:xfrm>
          <a:off x="0" y="0"/>
          <a:ext cx="0" cy="0"/>
          <a:chOff x="0" y="0"/>
          <a:chExt cx="0" cy="0"/>
        </a:xfrm>
      </p:grpSpPr>
      <p:sp>
        <p:nvSpPr>
          <p:cNvPr id="235" name="Google Shape;235;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236" name="Google Shape;236;p31"/>
          <p:cNvPicPr preferRelativeResize="0"/>
          <p:nvPr/>
        </p:nvPicPr>
        <p:blipFill>
          <a:blip r:embed="rId3">
            <a:alphaModFix/>
          </a:blip>
          <a:stretch>
            <a:fillRect/>
          </a:stretch>
        </p:blipFill>
        <p:spPr>
          <a:xfrm>
            <a:off x="729450" y="1853850"/>
            <a:ext cx="2524570" cy="2984851"/>
          </a:xfrm>
          <a:prstGeom prst="rect">
            <a:avLst/>
          </a:prstGeom>
          <a:noFill/>
          <a:ln>
            <a:noFill/>
          </a:ln>
        </p:spPr>
      </p:pic>
      <p:pic>
        <p:nvPicPr>
          <p:cNvPr id="237" name="Google Shape;237;p31"/>
          <p:cNvPicPr preferRelativeResize="0"/>
          <p:nvPr/>
        </p:nvPicPr>
        <p:blipFill>
          <a:blip r:embed="rId4">
            <a:alphaModFix/>
          </a:blip>
          <a:stretch>
            <a:fillRect/>
          </a:stretch>
        </p:blipFill>
        <p:spPr>
          <a:xfrm>
            <a:off x="5032650" y="0"/>
            <a:ext cx="4111350" cy="5143499"/>
          </a:xfrm>
          <a:prstGeom prst="rect">
            <a:avLst/>
          </a:prstGeom>
          <a:noFill/>
          <a:ln>
            <a:noFill/>
          </a:ln>
        </p:spPr>
      </p:pic>
      <p:sp>
        <p:nvSpPr>
          <p:cNvPr id="238" name="Google Shape;238;p31"/>
          <p:cNvSpPr txBox="1"/>
          <p:nvPr/>
        </p:nvSpPr>
        <p:spPr>
          <a:xfrm>
            <a:off x="848400" y="4698075"/>
            <a:ext cx="3254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CustomTable: 圖形化介面資料表實作。</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大綱</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sz="1500"/>
              <a:t>●</a:t>
            </a:r>
            <a:r>
              <a:rPr lang="zh-TW" sz="1500"/>
              <a:t>主題說明</a:t>
            </a:r>
            <a:endParaRPr sz="1500"/>
          </a:p>
          <a:p>
            <a:pPr indent="0" lvl="0" marL="0" rtl="0" algn="l">
              <a:spcBef>
                <a:spcPts val="1200"/>
              </a:spcBef>
              <a:spcAft>
                <a:spcPts val="0"/>
              </a:spcAft>
              <a:buNone/>
            </a:pPr>
            <a:r>
              <a:rPr lang="zh-TW" sz="1500"/>
              <a:t>●資料來源</a:t>
            </a:r>
            <a:endParaRPr sz="1500"/>
          </a:p>
          <a:p>
            <a:pPr indent="0" lvl="0" marL="0" rtl="0" algn="l">
              <a:spcBef>
                <a:spcPts val="1200"/>
              </a:spcBef>
              <a:spcAft>
                <a:spcPts val="0"/>
              </a:spcAft>
              <a:buNone/>
            </a:pPr>
            <a:r>
              <a:rPr lang="zh-TW" sz="1500"/>
              <a:t>●程式框架</a:t>
            </a:r>
            <a:endParaRPr sz="1500"/>
          </a:p>
          <a:p>
            <a:pPr indent="0" lvl="0" marL="0" rtl="0" algn="l">
              <a:spcBef>
                <a:spcPts val="1200"/>
              </a:spcBef>
              <a:spcAft>
                <a:spcPts val="0"/>
              </a:spcAft>
              <a:buNone/>
            </a:pPr>
            <a:r>
              <a:rPr lang="zh-TW" sz="1500"/>
              <a:t>●資料庫內容</a:t>
            </a:r>
            <a:endParaRPr sz="1500"/>
          </a:p>
          <a:p>
            <a:pPr indent="0" lvl="0" marL="0" rtl="0" algn="l">
              <a:spcBef>
                <a:spcPts val="1200"/>
              </a:spcBef>
              <a:spcAft>
                <a:spcPts val="0"/>
              </a:spcAft>
              <a:buNone/>
            </a:pPr>
            <a:r>
              <a:rPr lang="zh-TW" sz="1500"/>
              <a:t>●功能展示</a:t>
            </a:r>
            <a:endParaRPr sz="1500"/>
          </a:p>
          <a:p>
            <a:pPr indent="0" lvl="0" marL="0" rtl="0" algn="l">
              <a:spcBef>
                <a:spcPts val="1200"/>
              </a:spcBef>
              <a:spcAft>
                <a:spcPts val="1200"/>
              </a:spcAft>
              <a:buNone/>
            </a:pPr>
            <a:r>
              <a:rPr lang="zh-TW" sz="1500"/>
              <a:t>●程式片段</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程式片段</a:t>
            </a:r>
            <a:endParaRPr/>
          </a:p>
        </p:txBody>
      </p:sp>
      <p:pic>
        <p:nvPicPr>
          <p:cNvPr id="244" name="Google Shape;244;p32"/>
          <p:cNvPicPr preferRelativeResize="0"/>
          <p:nvPr/>
        </p:nvPicPr>
        <p:blipFill>
          <a:blip r:embed="rId3">
            <a:alphaModFix/>
          </a:blip>
          <a:stretch>
            <a:fillRect/>
          </a:stretch>
        </p:blipFill>
        <p:spPr>
          <a:xfrm>
            <a:off x="729450" y="1853850"/>
            <a:ext cx="2426126" cy="3053175"/>
          </a:xfrm>
          <a:prstGeom prst="rect">
            <a:avLst/>
          </a:prstGeom>
          <a:noFill/>
          <a:ln>
            <a:noFill/>
          </a:ln>
        </p:spPr>
      </p:pic>
      <p:pic>
        <p:nvPicPr>
          <p:cNvPr id="245" name="Google Shape;245;p32"/>
          <p:cNvPicPr preferRelativeResize="0"/>
          <p:nvPr/>
        </p:nvPicPr>
        <p:blipFill>
          <a:blip r:embed="rId4">
            <a:alphaModFix/>
          </a:blip>
          <a:stretch>
            <a:fillRect/>
          </a:stretch>
        </p:blipFill>
        <p:spPr>
          <a:xfrm>
            <a:off x="5047425" y="0"/>
            <a:ext cx="4096576" cy="5143499"/>
          </a:xfrm>
          <a:prstGeom prst="rect">
            <a:avLst/>
          </a:prstGeom>
          <a:noFill/>
          <a:ln>
            <a:noFill/>
          </a:ln>
        </p:spPr>
      </p:pic>
      <p:sp>
        <p:nvSpPr>
          <p:cNvPr id="246" name="Google Shape;246;p32"/>
          <p:cNvSpPr txBox="1"/>
          <p:nvPr/>
        </p:nvSpPr>
        <p:spPr>
          <a:xfrm>
            <a:off x="837800" y="4758600"/>
            <a:ext cx="3427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zh-TW" sz="1300">
                <a:solidFill>
                  <a:schemeClr val="accent1"/>
                </a:solidFill>
                <a:latin typeface="Lato"/>
                <a:ea typeface="Lato"/>
                <a:cs typeface="Lato"/>
                <a:sym typeface="Lato"/>
              </a:rPr>
              <a:t>GUI: 將CRUD各操作用圖形化介面顯示。</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0" name="Shape 250"/>
        <p:cNvGrpSpPr/>
        <p:nvPr/>
      </p:nvGrpSpPr>
      <p:grpSpPr>
        <a:xfrm>
          <a:off x="0" y="0"/>
          <a:ext cx="0" cy="0"/>
          <a:chOff x="0" y="0"/>
          <a:chExt cx="0" cy="0"/>
        </a:xfrm>
      </p:grpSpPr>
      <p:sp>
        <p:nvSpPr>
          <p:cNvPr id="251" name="Google Shape;251;p33"/>
          <p:cNvSpPr txBox="1"/>
          <p:nvPr/>
        </p:nvSpPr>
        <p:spPr>
          <a:xfrm>
            <a:off x="2896425" y="2110050"/>
            <a:ext cx="5005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800">
                <a:solidFill>
                  <a:schemeClr val="accent1"/>
                </a:solidFill>
                <a:latin typeface="Lato"/>
                <a:ea typeface="Lato"/>
                <a:cs typeface="Lato"/>
                <a:sym typeface="Lato"/>
              </a:rPr>
              <a:t>Thank you</a:t>
            </a:r>
            <a:endParaRPr sz="48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主題說明</a:t>
            </a:r>
            <a:endParaRPr/>
          </a:p>
        </p:txBody>
      </p:sp>
      <p:sp>
        <p:nvSpPr>
          <p:cNvPr id="99" name="Google Shape;99;p15"/>
          <p:cNvSpPr txBox="1"/>
          <p:nvPr>
            <p:ph idx="1" type="body"/>
          </p:nvPr>
        </p:nvSpPr>
        <p:spPr>
          <a:xfrm>
            <a:off x="729450" y="1853850"/>
            <a:ext cx="4103700" cy="248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關於世界遺產吸引人的地方在於它的文化與歷史價值及其自然美景。像是馬雅文明的建築遺址充分的展示出他們卓越的建築技藝和城市規劃能力。</a:t>
            </a:r>
            <a:endParaRPr/>
          </a:p>
        </p:txBody>
      </p:sp>
      <p:sp>
        <p:nvSpPr>
          <p:cNvPr id="100" name="Google Shape;100;p15"/>
          <p:cNvSpPr txBox="1"/>
          <p:nvPr/>
        </p:nvSpPr>
        <p:spPr>
          <a:xfrm>
            <a:off x="5320600" y="4405375"/>
            <a:ext cx="3744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chemeClr val="accent1"/>
                </a:solidFill>
                <a:latin typeface="Lato"/>
                <a:ea typeface="Lato"/>
                <a:cs typeface="Lato"/>
                <a:sym typeface="Lato"/>
              </a:rPr>
              <a:t>馬雅文明的金字塔</a:t>
            </a:r>
            <a:br>
              <a:rPr lang="zh-TW" sz="1300">
                <a:solidFill>
                  <a:schemeClr val="accent1"/>
                </a:solidFill>
                <a:latin typeface="Lato"/>
                <a:ea typeface="Lato"/>
                <a:cs typeface="Lato"/>
                <a:sym typeface="Lato"/>
              </a:rPr>
            </a:br>
            <a:r>
              <a:rPr lang="zh-TW" sz="800">
                <a:solidFill>
                  <a:schemeClr val="accent1"/>
                </a:solidFill>
                <a:latin typeface="Lato"/>
                <a:ea typeface="Lato"/>
                <a:cs typeface="Lato"/>
                <a:sym typeface="Lato"/>
              </a:rPr>
              <a:t>(樓梯看起來很高，沒走好可能會摔死∑(￣□￣;))</a:t>
            </a:r>
            <a:endParaRPr sz="800">
              <a:solidFill>
                <a:schemeClr val="accent1"/>
              </a:solidFill>
              <a:latin typeface="Lato"/>
              <a:ea typeface="Lato"/>
              <a:cs typeface="Lato"/>
              <a:sym typeface="Lato"/>
            </a:endParaRPr>
          </a:p>
        </p:txBody>
      </p:sp>
      <p:pic>
        <p:nvPicPr>
          <p:cNvPr id="101" name="Google Shape;101;p15"/>
          <p:cNvPicPr preferRelativeResize="0"/>
          <p:nvPr/>
        </p:nvPicPr>
        <p:blipFill>
          <a:blip r:embed="rId3">
            <a:alphaModFix/>
          </a:blip>
          <a:stretch>
            <a:fillRect/>
          </a:stretch>
        </p:blipFill>
        <p:spPr>
          <a:xfrm>
            <a:off x="5320600" y="1853850"/>
            <a:ext cx="3744552" cy="2551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資料來源</a:t>
            </a:r>
            <a:endParaRPr/>
          </a:p>
        </p:txBody>
      </p:sp>
      <p:sp>
        <p:nvSpPr>
          <p:cNvPr id="107" name="Google Shape;107;p16"/>
          <p:cNvSpPr txBox="1"/>
          <p:nvPr>
            <p:ph idx="1" type="body"/>
          </p:nvPr>
        </p:nvSpPr>
        <p:spPr>
          <a:xfrm>
            <a:off x="771875" y="2057650"/>
            <a:ext cx="4649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Source From </a:t>
            </a:r>
            <a:r>
              <a:rPr lang="zh-TW" u="sng">
                <a:solidFill>
                  <a:schemeClr val="hlink"/>
                </a:solidFill>
                <a:hlinkClick r:id="rId3"/>
              </a:rPr>
              <a:t>https://twh.boch.gov.tw/world/index.aspx</a:t>
            </a:r>
            <a:endParaRPr/>
          </a:p>
          <a:p>
            <a:pPr indent="0" lvl="0" marL="0" rtl="0" algn="l">
              <a:spcBef>
                <a:spcPts val="1200"/>
              </a:spcBef>
              <a:spcAft>
                <a:spcPts val="1200"/>
              </a:spcAft>
              <a:buNone/>
            </a:pPr>
            <a:r>
              <a:rPr lang="zh-TW"/>
              <a:t>使用python裡面的</a:t>
            </a:r>
            <a:r>
              <a:rPr b="1" lang="zh-TW">
                <a:solidFill>
                  <a:srgbClr val="FF0000"/>
                </a:solidFill>
              </a:rPr>
              <a:t>BeautifulSoup</a:t>
            </a:r>
            <a:r>
              <a:rPr lang="zh-TW"/>
              <a:t>套件，蒐集資料。</a:t>
            </a:r>
            <a:endParaRPr/>
          </a:p>
        </p:txBody>
      </p:sp>
      <p:pic>
        <p:nvPicPr>
          <p:cNvPr id="108" name="Google Shape;108;p16"/>
          <p:cNvPicPr preferRelativeResize="0"/>
          <p:nvPr/>
        </p:nvPicPr>
        <p:blipFill>
          <a:blip r:embed="rId4">
            <a:alphaModFix/>
          </a:blip>
          <a:stretch>
            <a:fillRect/>
          </a:stretch>
        </p:blipFill>
        <p:spPr>
          <a:xfrm>
            <a:off x="-2" y="2766676"/>
            <a:ext cx="2794275" cy="2376825"/>
          </a:xfrm>
          <a:prstGeom prst="rect">
            <a:avLst/>
          </a:prstGeom>
          <a:noFill/>
          <a:ln>
            <a:noFill/>
          </a:ln>
        </p:spPr>
      </p:pic>
      <p:pic>
        <p:nvPicPr>
          <p:cNvPr id="109" name="Google Shape;109;p16"/>
          <p:cNvPicPr preferRelativeResize="0"/>
          <p:nvPr/>
        </p:nvPicPr>
        <p:blipFill>
          <a:blip r:embed="rId5">
            <a:alphaModFix/>
          </a:blip>
          <a:stretch>
            <a:fillRect/>
          </a:stretch>
        </p:blipFill>
        <p:spPr>
          <a:xfrm>
            <a:off x="5032650" y="0"/>
            <a:ext cx="4111351"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程式框架</a:t>
            </a:r>
            <a:endParaRPr/>
          </a:p>
        </p:txBody>
      </p:sp>
      <p:pic>
        <p:nvPicPr>
          <p:cNvPr id="115" name="Google Shape;115;p17"/>
          <p:cNvPicPr preferRelativeResize="0"/>
          <p:nvPr/>
        </p:nvPicPr>
        <p:blipFill>
          <a:blip r:embed="rId3">
            <a:alphaModFix/>
          </a:blip>
          <a:stretch>
            <a:fillRect/>
          </a:stretch>
        </p:blipFill>
        <p:spPr>
          <a:xfrm>
            <a:off x="4643100" y="1318650"/>
            <a:ext cx="4347749" cy="3064626"/>
          </a:xfrm>
          <a:prstGeom prst="rect">
            <a:avLst/>
          </a:prstGeom>
          <a:noFill/>
          <a:ln>
            <a:noFill/>
          </a:ln>
        </p:spPr>
      </p:pic>
      <p:sp>
        <p:nvSpPr>
          <p:cNvPr id="116" name="Google Shape;116;p17"/>
          <p:cNvSpPr/>
          <p:nvPr/>
        </p:nvSpPr>
        <p:spPr>
          <a:xfrm>
            <a:off x="4519950" y="1377975"/>
            <a:ext cx="2142300" cy="169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7" name="Google Shape;117;p17"/>
          <p:cNvSpPr txBox="1"/>
          <p:nvPr/>
        </p:nvSpPr>
        <p:spPr>
          <a:xfrm>
            <a:off x="4816875" y="1961250"/>
            <a:ext cx="901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300">
                <a:solidFill>
                  <a:srgbClr val="FF0000"/>
                </a:solidFill>
                <a:latin typeface="Lato"/>
                <a:ea typeface="Lato"/>
                <a:cs typeface="Lato"/>
                <a:sym typeface="Lato"/>
              </a:rPr>
              <a:t>DataBase</a:t>
            </a:r>
            <a:endParaRPr b="1" sz="1300">
              <a:solidFill>
                <a:srgbClr val="FF0000"/>
              </a:solidFill>
              <a:latin typeface="Lato"/>
              <a:ea typeface="Lato"/>
              <a:cs typeface="Lato"/>
              <a:sym typeface="Lato"/>
            </a:endParaRPr>
          </a:p>
        </p:txBody>
      </p:sp>
      <p:pic>
        <p:nvPicPr>
          <p:cNvPr id="118" name="Google Shape;118;p17"/>
          <p:cNvPicPr preferRelativeResize="0"/>
          <p:nvPr/>
        </p:nvPicPr>
        <p:blipFill>
          <a:blip r:embed="rId4">
            <a:alphaModFix/>
          </a:blip>
          <a:stretch>
            <a:fillRect/>
          </a:stretch>
        </p:blipFill>
        <p:spPr>
          <a:xfrm>
            <a:off x="3941575" y="3198363"/>
            <a:ext cx="1849725" cy="1842124"/>
          </a:xfrm>
          <a:prstGeom prst="rect">
            <a:avLst/>
          </a:prstGeom>
          <a:noFill/>
          <a:ln>
            <a:noFill/>
          </a:ln>
        </p:spPr>
      </p:pic>
      <p:pic>
        <p:nvPicPr>
          <p:cNvPr id="119" name="Google Shape;119;p17"/>
          <p:cNvPicPr preferRelativeResize="0"/>
          <p:nvPr/>
        </p:nvPicPr>
        <p:blipFill>
          <a:blip r:embed="rId5">
            <a:alphaModFix/>
          </a:blip>
          <a:stretch>
            <a:fillRect/>
          </a:stretch>
        </p:blipFill>
        <p:spPr>
          <a:xfrm>
            <a:off x="857938" y="3198375"/>
            <a:ext cx="2377550" cy="1696800"/>
          </a:xfrm>
          <a:prstGeom prst="rect">
            <a:avLst/>
          </a:prstGeom>
          <a:noFill/>
          <a:ln>
            <a:noFill/>
          </a:ln>
        </p:spPr>
      </p:pic>
      <p:cxnSp>
        <p:nvCxnSpPr>
          <p:cNvPr id="120" name="Google Shape;120;p17"/>
          <p:cNvCxnSpPr/>
          <p:nvPr/>
        </p:nvCxnSpPr>
        <p:spPr>
          <a:xfrm flipH="1">
            <a:off x="5791312" y="4114175"/>
            <a:ext cx="570900" cy="10500"/>
          </a:xfrm>
          <a:prstGeom prst="straightConnector1">
            <a:avLst/>
          </a:prstGeom>
          <a:noFill/>
          <a:ln cap="flat" cmpd="sng" w="9525">
            <a:solidFill>
              <a:srgbClr val="FF0000"/>
            </a:solidFill>
            <a:prstDash val="solid"/>
            <a:round/>
            <a:headEnd len="med" w="med" type="none"/>
            <a:tailEnd len="med" w="med" type="triangle"/>
          </a:ln>
        </p:spPr>
      </p:cxnSp>
      <p:sp>
        <p:nvSpPr>
          <p:cNvPr id="121" name="Google Shape;121;p17"/>
          <p:cNvSpPr/>
          <p:nvPr/>
        </p:nvSpPr>
        <p:spPr>
          <a:xfrm>
            <a:off x="3957850" y="3313050"/>
            <a:ext cx="1760400" cy="125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22" name="Google Shape;122;p17"/>
          <p:cNvCxnSpPr>
            <a:endCxn id="119" idx="3"/>
          </p:cNvCxnSpPr>
          <p:nvPr/>
        </p:nvCxnSpPr>
        <p:spPr>
          <a:xfrm flipH="1">
            <a:off x="3235487" y="4041375"/>
            <a:ext cx="646500" cy="5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6" name="Shape 126"/>
        <p:cNvGrpSpPr/>
        <p:nvPr/>
      </p:nvGrpSpPr>
      <p:grpSpPr>
        <a:xfrm>
          <a:off x="0" y="0"/>
          <a:ext cx="0" cy="0"/>
          <a:chOff x="0" y="0"/>
          <a:chExt cx="0" cy="0"/>
        </a:xfrm>
      </p:grpSpPr>
      <p:sp>
        <p:nvSpPr>
          <p:cNvPr id="127" name="Google Shape;12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資料庫內容</a:t>
            </a:r>
            <a:endParaRPr/>
          </a:p>
        </p:txBody>
      </p:sp>
      <p:sp>
        <p:nvSpPr>
          <p:cNvPr id="128" name="Google Shape;128;p18"/>
          <p:cNvSpPr txBox="1"/>
          <p:nvPr>
            <p:ph idx="1" type="body"/>
          </p:nvPr>
        </p:nvSpPr>
        <p:spPr>
          <a:xfrm>
            <a:off x="729450" y="2141800"/>
            <a:ext cx="25590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在sqlserver</a:t>
            </a:r>
            <a:r>
              <a:rPr lang="zh-TW"/>
              <a:t>裡面，主要透過</a:t>
            </a:r>
            <a:endParaRPr/>
          </a:p>
          <a:p>
            <a:pPr indent="0" lvl="0" marL="0" rtl="0" algn="l">
              <a:spcBef>
                <a:spcPts val="1200"/>
              </a:spcBef>
              <a:spcAft>
                <a:spcPts val="0"/>
              </a:spcAft>
              <a:buNone/>
            </a:pPr>
            <a:r>
              <a:rPr lang="zh-TW"/>
              <a:t>firstproject這張表來操作。</a:t>
            </a:r>
            <a:endParaRPr/>
          </a:p>
          <a:p>
            <a:pPr indent="0" lvl="0" marL="0" rtl="0" algn="l">
              <a:spcBef>
                <a:spcPts val="1200"/>
              </a:spcBef>
              <a:spcAft>
                <a:spcPts val="0"/>
              </a:spcAft>
              <a:buNone/>
            </a:pPr>
            <a:r>
              <a:rPr lang="zh-TW"/>
              <a:t>欄位有:</a:t>
            </a:r>
            <a:endParaRPr/>
          </a:p>
          <a:p>
            <a:pPr indent="0" lvl="0" marL="0" rtl="0" algn="l">
              <a:spcBef>
                <a:spcPts val="1200"/>
              </a:spcBef>
              <a:spcAft>
                <a:spcPts val="1200"/>
              </a:spcAft>
              <a:buNone/>
            </a:pPr>
            <a:r>
              <a:rPr lang="zh-TW"/>
              <a:t>遺產名稱(name) </a:t>
            </a:r>
            <a:br>
              <a:rPr lang="zh-TW"/>
            </a:br>
            <a:r>
              <a:rPr lang="zh-TW"/>
              <a:t>遺產所屬國家(country)</a:t>
            </a:r>
            <a:br>
              <a:rPr lang="zh-TW"/>
            </a:br>
            <a:r>
              <a:rPr lang="zh-TW"/>
              <a:t>遺產所在地(location)</a:t>
            </a:r>
            <a:br>
              <a:rPr lang="zh-TW"/>
            </a:br>
            <a:r>
              <a:rPr lang="zh-TW">
                <a:solidFill>
                  <a:srgbClr val="FF0000"/>
                </a:solidFill>
              </a:rPr>
              <a:t>入選年份(year)</a:t>
            </a:r>
            <a:br>
              <a:rPr lang="zh-TW"/>
            </a:br>
            <a:r>
              <a:rPr lang="zh-TW"/>
              <a:t>遺產種類(type)</a:t>
            </a:r>
            <a:endParaRPr/>
          </a:p>
        </p:txBody>
      </p:sp>
      <p:pic>
        <p:nvPicPr>
          <p:cNvPr id="129" name="Google Shape;129;p18"/>
          <p:cNvPicPr preferRelativeResize="0"/>
          <p:nvPr/>
        </p:nvPicPr>
        <p:blipFill>
          <a:blip r:embed="rId3">
            <a:alphaModFix/>
          </a:blip>
          <a:stretch>
            <a:fillRect/>
          </a:stretch>
        </p:blipFill>
        <p:spPr>
          <a:xfrm>
            <a:off x="3392050" y="2141800"/>
            <a:ext cx="5751949" cy="3001700"/>
          </a:xfrm>
          <a:prstGeom prst="rect">
            <a:avLst/>
          </a:prstGeom>
          <a:noFill/>
          <a:ln>
            <a:noFill/>
          </a:ln>
        </p:spPr>
      </p:pic>
      <p:pic>
        <p:nvPicPr>
          <p:cNvPr id="130" name="Google Shape;130;p18"/>
          <p:cNvPicPr preferRelativeResize="0"/>
          <p:nvPr/>
        </p:nvPicPr>
        <p:blipFill>
          <a:blip r:embed="rId4">
            <a:alphaModFix/>
          </a:blip>
          <a:stretch>
            <a:fillRect/>
          </a:stretch>
        </p:blipFill>
        <p:spPr>
          <a:xfrm>
            <a:off x="8026550" y="4129650"/>
            <a:ext cx="1117455" cy="1013850"/>
          </a:xfrm>
          <a:prstGeom prst="rect">
            <a:avLst/>
          </a:prstGeom>
          <a:noFill/>
          <a:ln>
            <a:noFill/>
          </a:ln>
        </p:spPr>
      </p:pic>
      <p:sp>
        <p:nvSpPr>
          <p:cNvPr id="131" name="Google Shape;131;p18"/>
          <p:cNvSpPr/>
          <p:nvPr/>
        </p:nvSpPr>
        <p:spPr>
          <a:xfrm>
            <a:off x="6174325" y="2549475"/>
            <a:ext cx="657600" cy="16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5" name="Shape 135"/>
        <p:cNvGrpSpPr/>
        <p:nvPr/>
      </p:nvGrpSpPr>
      <p:grpSpPr>
        <a:xfrm>
          <a:off x="0" y="0"/>
          <a:ext cx="0" cy="0"/>
          <a:chOff x="0" y="0"/>
          <a:chExt cx="0" cy="0"/>
        </a:xfrm>
      </p:grpSpPr>
      <p:sp>
        <p:nvSpPr>
          <p:cNvPr id="136" name="Google Shape;136;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endParaRPr/>
          </a:p>
        </p:txBody>
      </p:sp>
      <p:sp>
        <p:nvSpPr>
          <p:cNvPr id="137" name="Google Shape;137;p19"/>
          <p:cNvSpPr txBox="1"/>
          <p:nvPr>
            <p:ph idx="1" type="body"/>
          </p:nvPr>
        </p:nvSpPr>
        <p:spPr>
          <a:xfrm>
            <a:off x="729450" y="2078875"/>
            <a:ext cx="31011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TW" sz="1500"/>
              <a:t>新增:</a:t>
            </a:r>
            <a:r>
              <a:rPr lang="zh-TW"/>
              <a:t> 新增單筆資料</a:t>
            </a:r>
            <a:br>
              <a:rPr lang="zh-TW"/>
            </a:br>
            <a:r>
              <a:rPr b="1" lang="zh-TW" sz="1500"/>
              <a:t>刪除:</a:t>
            </a:r>
            <a:r>
              <a:rPr lang="zh-TW"/>
              <a:t> 輸入名稱可以刪除那筆資料</a:t>
            </a:r>
            <a:br>
              <a:rPr lang="zh-TW"/>
            </a:br>
            <a:r>
              <a:rPr b="1" lang="zh-TW" sz="1500"/>
              <a:t>查詢:</a:t>
            </a:r>
            <a:r>
              <a:rPr lang="zh-TW"/>
              <a:t> 多種參數組合來查詢</a:t>
            </a:r>
            <a:br>
              <a:rPr lang="zh-TW"/>
            </a:br>
            <a:r>
              <a:rPr b="1" lang="zh-TW" sz="1500"/>
              <a:t>更新:</a:t>
            </a:r>
            <a:r>
              <a:rPr lang="zh-TW"/>
              <a:t> 透過名稱來更新國家</a:t>
            </a:r>
            <a:br>
              <a:rPr lang="zh-TW"/>
            </a:br>
            <a:r>
              <a:rPr b="1" lang="zh-TW" sz="1500"/>
              <a:t>匯出:</a:t>
            </a:r>
            <a:r>
              <a:rPr lang="zh-TW"/>
              <a:t> 將現在的表格匯出成csv</a:t>
            </a:r>
            <a:endParaRPr/>
          </a:p>
        </p:txBody>
      </p:sp>
      <p:pic>
        <p:nvPicPr>
          <p:cNvPr id="138" name="Google Shape;138;p19"/>
          <p:cNvPicPr preferRelativeResize="0"/>
          <p:nvPr/>
        </p:nvPicPr>
        <p:blipFill>
          <a:blip r:embed="rId3">
            <a:alphaModFix/>
          </a:blip>
          <a:stretch>
            <a:fillRect/>
          </a:stretch>
        </p:blipFill>
        <p:spPr>
          <a:xfrm>
            <a:off x="4485775" y="0"/>
            <a:ext cx="465822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r>
              <a:rPr lang="zh-TW"/>
              <a:t>新增</a:t>
            </a:r>
            <a:r>
              <a:rPr lang="zh-TW"/>
              <a:t>)</a:t>
            </a:r>
            <a:endParaRPr/>
          </a:p>
        </p:txBody>
      </p:sp>
      <p:sp>
        <p:nvSpPr>
          <p:cNvPr id="144" name="Google Shape;144;p20"/>
          <p:cNvSpPr txBox="1"/>
          <p:nvPr>
            <p:ph idx="1" type="body"/>
          </p:nvPr>
        </p:nvSpPr>
        <p:spPr>
          <a:xfrm>
            <a:off x="729450" y="2078875"/>
            <a:ext cx="3105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表格內的入選年份是由</a:t>
            </a:r>
            <a:r>
              <a:rPr lang="zh-TW" sz="1200">
                <a:solidFill>
                  <a:schemeClr val="hlink"/>
                </a:solidFill>
                <a:uFill>
                  <a:noFill/>
                </a:uFill>
                <a:latin typeface="Arial"/>
                <a:ea typeface="Arial"/>
                <a:cs typeface="Arial"/>
                <a:sym typeface="Arial"/>
                <a:hlinkClick r:id="rId3"/>
              </a:rPr>
              <a:t>世界遺產委員會</a:t>
            </a:r>
            <a:r>
              <a:rPr lang="zh-TW"/>
              <a:t>去審核，通過才會有資料。所以新增時沒有開放輸入年份。</a:t>
            </a:r>
            <a:endParaRPr/>
          </a:p>
        </p:txBody>
      </p:sp>
      <p:pic>
        <p:nvPicPr>
          <p:cNvPr id="145" name="Google Shape;145;p20"/>
          <p:cNvPicPr preferRelativeResize="0"/>
          <p:nvPr/>
        </p:nvPicPr>
        <p:blipFill>
          <a:blip r:embed="rId4">
            <a:alphaModFix/>
          </a:blip>
          <a:stretch>
            <a:fillRect/>
          </a:stretch>
        </p:blipFill>
        <p:spPr>
          <a:xfrm>
            <a:off x="4493175" y="0"/>
            <a:ext cx="4650826" cy="5143500"/>
          </a:xfrm>
          <a:prstGeom prst="rect">
            <a:avLst/>
          </a:prstGeom>
          <a:noFill/>
          <a:ln>
            <a:noFill/>
          </a:ln>
        </p:spPr>
      </p:pic>
      <p:pic>
        <p:nvPicPr>
          <p:cNvPr id="146" name="Google Shape;146;p20"/>
          <p:cNvPicPr preferRelativeResize="0"/>
          <p:nvPr/>
        </p:nvPicPr>
        <p:blipFill>
          <a:blip r:embed="rId5">
            <a:alphaModFix/>
          </a:blip>
          <a:stretch>
            <a:fillRect/>
          </a:stretch>
        </p:blipFill>
        <p:spPr>
          <a:xfrm>
            <a:off x="5776250" y="2014700"/>
            <a:ext cx="2193905" cy="101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功能展示(</a:t>
            </a:r>
            <a:r>
              <a:rPr lang="zh-TW"/>
              <a:t>刪除</a:t>
            </a:r>
            <a:r>
              <a:rPr lang="zh-TW"/>
              <a:t>)</a:t>
            </a:r>
            <a:endParaRPr/>
          </a:p>
        </p:txBody>
      </p:sp>
      <p:sp>
        <p:nvSpPr>
          <p:cNvPr id="152" name="Google Shape;152;p21"/>
          <p:cNvSpPr txBox="1"/>
          <p:nvPr>
            <p:ph idx="1" type="body"/>
          </p:nvPr>
        </p:nvSpPr>
        <p:spPr>
          <a:xfrm>
            <a:off x="729450" y="2078875"/>
            <a:ext cx="31059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輸入遺產名稱來進行刪除。</a:t>
            </a:r>
            <a:endParaRPr/>
          </a:p>
        </p:txBody>
      </p:sp>
      <p:pic>
        <p:nvPicPr>
          <p:cNvPr id="153" name="Google Shape;153;p21"/>
          <p:cNvPicPr preferRelativeResize="0"/>
          <p:nvPr/>
        </p:nvPicPr>
        <p:blipFill>
          <a:blip r:embed="rId3">
            <a:alphaModFix/>
          </a:blip>
          <a:stretch>
            <a:fillRect/>
          </a:stretch>
        </p:blipFill>
        <p:spPr>
          <a:xfrm>
            <a:off x="4500550" y="0"/>
            <a:ext cx="4643449" cy="5143500"/>
          </a:xfrm>
          <a:prstGeom prst="rect">
            <a:avLst/>
          </a:prstGeom>
          <a:noFill/>
          <a:ln>
            <a:noFill/>
          </a:ln>
        </p:spPr>
      </p:pic>
      <p:pic>
        <p:nvPicPr>
          <p:cNvPr id="154" name="Google Shape;154;p21"/>
          <p:cNvPicPr preferRelativeResize="0"/>
          <p:nvPr/>
        </p:nvPicPr>
        <p:blipFill>
          <a:blip r:embed="rId4">
            <a:alphaModFix/>
          </a:blip>
          <a:stretch>
            <a:fillRect/>
          </a:stretch>
        </p:blipFill>
        <p:spPr>
          <a:xfrm>
            <a:off x="5680175" y="1711700"/>
            <a:ext cx="2193905" cy="101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